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66" r:id="rId2"/>
    <p:sldId id="256" r:id="rId3"/>
    <p:sldId id="257" r:id="rId4"/>
    <p:sldId id="259" r:id="rId5"/>
    <p:sldId id="260" r:id="rId6"/>
    <p:sldId id="262" r:id="rId7"/>
    <p:sldId id="264" r:id="rId8"/>
    <p:sldId id="271" r:id="rId9"/>
    <p:sldId id="268"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snapToGrid="0" snapToObjects="1">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40781EA-A8ED-E942-A5D6-6887D60B5065}" type="datetimeFigureOut">
              <a:rPr lang="en-US" smtClean="0"/>
              <a:t>12/11/2012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E14EBF8A-83D7-AD4F-85E3-93F5D309D588}"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0781EA-A8ED-E942-A5D6-6887D60B5065}" type="datetimeFigureOut">
              <a:rPr lang="en-US" smtClean="0"/>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0781EA-A8ED-E942-A5D6-6887D60B5065}" type="datetimeFigureOut">
              <a:rPr lang="en-US" smtClean="0"/>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0781EA-A8ED-E942-A5D6-6887D60B5065}" type="datetimeFigureOut">
              <a:rPr lang="en-US" smtClean="0"/>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0781EA-A8ED-E942-A5D6-6887D60B5065}" type="datetimeFigureOut">
              <a:rPr lang="en-US" smtClean="0"/>
              <a:t>12/11/2012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E14EBF8A-83D7-AD4F-85E3-93F5D309D58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0781EA-A8ED-E942-A5D6-6887D60B5065}" type="datetimeFigureOut">
              <a:rPr lang="en-US" smtClean="0"/>
              <a:t>12/11/2012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40781EA-A8ED-E942-A5D6-6887D60B5065}" type="datetimeFigureOut">
              <a:rPr lang="en-US" smtClean="0"/>
              <a:t>12/11/2012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40781EA-A8ED-E942-A5D6-6887D60B5065}" type="datetimeFigureOut">
              <a:rPr lang="en-US" smtClean="0"/>
              <a:t>12/11/2012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0781EA-A8ED-E942-A5D6-6887D60B5065}" type="datetimeFigureOut">
              <a:rPr lang="en-US" smtClean="0"/>
              <a:t>12/11/2012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0781EA-A8ED-E942-A5D6-6887D60B5065}" type="datetimeFigureOut">
              <a:rPr lang="en-US" smtClean="0"/>
              <a:t>12/11/2012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0781EA-A8ED-E942-A5D6-6887D60B5065}" type="datetimeFigureOut">
              <a:rPr lang="en-US" smtClean="0"/>
              <a:t>12/11/2012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4EBF8A-83D7-AD4F-85E3-93F5D309D58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40781EA-A8ED-E942-A5D6-6887D60B5065}" type="datetimeFigureOut">
              <a:rPr lang="en-US" smtClean="0"/>
              <a:t>12/11/2012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14EBF8A-83D7-AD4F-85E3-93F5D309D58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google.com/imgres?hl=en&amp;client=firefox-a&amp;hs=ToP&amp;sa=X&amp;tbo=d&amp;rls=org.mozilla:en-US:official&amp;biw=675&amp;bih=599&amp;tbm=isch&amp;tbnid=LfNbeddftnsWrM:&amp;imgrefurl=http://berkshirereview.net/2012/09/09/a-singers-notes-58-music-in-the-theatre/&amp;docid=NdpwE7lYhgB7kM&amp;imgurl=http://berkshirereview.net/wp-content/uploads/2012/09/leonard-bernstein-04.jpg&amp;w=3331&amp;h=2778&amp;ei=DnWsUNbbI6mcjAKpz4HgBQ&amp;zoom=1&amp;iact=hc&amp;vpx=351&amp;vpy=188&amp;dur=913&amp;hovh=205&amp;hovw=246&amp;tx=110&amp;ty=86&amp;sig=105237411524814715388&amp;page=1&amp;tbnh=150&amp;tbnw=169&amp;start=0&amp;ndsp=17&amp;ved=1t:429,r:3,s:0,i:149"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imgres?hl=en&amp;client=firefox-a&amp;hs=gy4&amp;sa=X&amp;tbo=d&amp;rls=org.mozilla:en-US:official&amp;biw=675&amp;bih=599&amp;tbm=isch&amp;tbnid=I582I6W8EySiJM:&amp;imgrefurl=http://commons.wikimedia.org/wiki/File:Curtis_Institute_of_Music_-_IMG_6560.JPG&amp;docid=owaWI0nI_KeBSM&amp;imgurl=http://upload.wikimedia.org/wikipedia/commons/8/8c/Curtis_Institute_of_Music_-_IMG_6560.JPG&amp;w=3264&amp;h=2448&amp;ei=iXKsUKf5B6WIiAKZlYH4Dw&amp;zoom=1&amp;iact=hc&amp;vpx=288&amp;vpy=277&amp;dur=271&amp;hovh=194&amp;hovw=259&amp;tx=163&amp;ty=93&amp;sig=105237411524814715388&amp;page=1&amp;tbnh=136&amp;tbnw=187&amp;start=0&amp;ndsp=13&amp;ved=1t:429,r:6,s:0,i:119" TargetMode="External"/><Relationship Id="rId2" Type="http://schemas.openxmlformats.org/officeDocument/2006/relationships/hyperlink" Target="http://www.google.com/imgres?hl=en&amp;client=firefox-a&amp;hs=gy4&amp;sa=X&amp;tbo=d&amp;rls=org.mozilla:en-US:official&amp;biw=675&amp;bih=599&amp;tbm=isch&amp;tbnid=I582I6W8EySiJM:&amp;imgrefurl=http://commons.wikimedia.org/wiki/File:Curtis_Institute_of_Music_-_IMG_6560.JPG&amp;docid=owaWI0nI_KeBSM&amp;imgurl=http://upload.wikimedia.org/wikipedia/commons/8/8c/Curtis_Institute_of_Music_-_IMG_6560.JPG&amp;w=3264&amp;h=2448&amp;ei=iXKsUKf5B6WIiAKZlYH4Dw&amp;zoom=1&amp;iact=hc&amp;vpx=288&amp;vpy=277&amp;dur=5864&amp;hovh=194&amp;hovw=259&amp;tx=94&amp;ty=108&amp;sig=105237411524814715388&amp;page=1&amp;tbnh=136&amp;tbnw=187&amp;start=0&amp;ndsp=13&amp;ved=1t:429,r:6,s:0,i:119" TargetMode="Externa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hyperlink" Target="http://www.google.com/imgres?hl=en&amp;client=firefox-a&amp;hs=gy4&amp;sa=X&amp;tbo=d&amp;rls=org.mozilla:en-US:official&amp;biw=675&amp;bih=599&amp;tbm=isch&amp;tbnid=wKMUXH_YW-fxwM:&amp;imgrefurl=http://www.eduinreview.com/blog/tag/curtis-institute-of-music/&amp;docid=3LnCY7QKBoqtWM&amp;imgurl=http://www.eduinreview.com/blog/wp-content/uploads/2008/11/curtis.jpg&amp;w=800&amp;h=523&amp;ei=iXKsUKf5B6WIiAKZlYH4Dw&amp;zoom=1&amp;iact=hc&amp;vpx=4&amp;vpy=137&amp;dur=2118&amp;hovh=181&amp;hovw=278&amp;tx=182&amp;ty=92&amp;sig=105237411524814715388&amp;page=1&amp;tbnh=136&amp;tbnw=217&amp;start=0&amp;ndsp=13&amp;ved=1t:429,r:0,s:0,i:101"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1124" y="303327"/>
            <a:ext cx="8361752" cy="957437"/>
          </a:xfrm>
        </p:spPr>
        <p:txBody>
          <a:bodyPr>
            <a:normAutofit fontScale="90000"/>
          </a:bodyPr>
          <a:lstStyle/>
          <a:p>
            <a:r>
              <a:rPr lang="en-US" dirty="0" smtClean="0"/>
              <a:t>Wilhelm Richard Wagner</a:t>
            </a:r>
            <a:endParaRPr lang="en-US" dirty="0"/>
          </a:p>
        </p:txBody>
      </p:sp>
      <p:sp>
        <p:nvSpPr>
          <p:cNvPr id="3" name="Subtitle 2"/>
          <p:cNvSpPr>
            <a:spLocks noGrp="1"/>
          </p:cNvSpPr>
          <p:nvPr>
            <p:ph type="subTitle" idx="1"/>
          </p:nvPr>
        </p:nvSpPr>
        <p:spPr>
          <a:xfrm>
            <a:off x="1371600" y="3331698"/>
            <a:ext cx="6400800" cy="3526302"/>
          </a:xfrm>
        </p:spPr>
        <p:txBody>
          <a:bodyPr/>
          <a:lstStyle/>
          <a:p>
            <a:endParaRPr lang="en-US" dirty="0" smtClean="0">
              <a:hlinkClick r:id="rId2"/>
            </a:endParaRP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0" y="1837113"/>
            <a:ext cx="6400800" cy="448056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q"/>
            </a:pPr>
            <a:r>
              <a:rPr lang="en-US" dirty="0" err="1" smtClean="0">
                <a:solidFill>
                  <a:schemeClr val="bg1"/>
                </a:solidFill>
                <a:latin typeface="Times New Roman" pitchFamily="18" charset="0"/>
                <a:cs typeface="Times New Roman" pitchFamily="18" charset="0"/>
              </a:rPr>
              <a:t>Deathridge</a:t>
            </a:r>
            <a:r>
              <a:rPr lang="en-US" dirty="0" smtClean="0">
                <a:solidFill>
                  <a:schemeClr val="bg1"/>
                </a:solidFill>
                <a:latin typeface="Times New Roman" pitchFamily="18" charset="0"/>
                <a:cs typeface="Times New Roman" pitchFamily="18" charset="0"/>
              </a:rPr>
              <a:t> John and </a:t>
            </a:r>
            <a:r>
              <a:rPr lang="en-US" dirty="0" err="1" smtClean="0">
                <a:solidFill>
                  <a:schemeClr val="bg1"/>
                </a:solidFill>
                <a:latin typeface="Times New Roman" pitchFamily="18" charset="0"/>
                <a:cs typeface="Times New Roman" pitchFamily="18" charset="0"/>
              </a:rPr>
              <a:t>Dahlhaus</a:t>
            </a:r>
            <a:r>
              <a:rPr lang="en-US" dirty="0" smtClean="0">
                <a:solidFill>
                  <a:schemeClr val="bg1"/>
                </a:solidFill>
                <a:latin typeface="Times New Roman" pitchFamily="18" charset="0"/>
                <a:cs typeface="Times New Roman" pitchFamily="18" charset="0"/>
              </a:rPr>
              <a:t> Carl. </a:t>
            </a:r>
            <a:r>
              <a:rPr lang="en-US" i="1" dirty="0" smtClean="0">
                <a:solidFill>
                  <a:schemeClr val="bg1"/>
                </a:solidFill>
                <a:latin typeface="Times New Roman" pitchFamily="18" charset="0"/>
                <a:cs typeface="Times New Roman" pitchFamily="18" charset="0"/>
              </a:rPr>
              <a:t>The New Grove Wagner.</a:t>
            </a:r>
            <a:r>
              <a:rPr lang="en-US" dirty="0">
                <a:solidFill>
                  <a:schemeClr val="bg1"/>
                </a:solidFill>
                <a:latin typeface="Times New Roman" pitchFamily="18" charset="0"/>
                <a:cs typeface="Times New Roman" pitchFamily="18" charset="0"/>
              </a:rPr>
              <a:t> </a:t>
            </a:r>
            <a:r>
              <a:rPr lang="en-US" dirty="0" smtClean="0">
                <a:solidFill>
                  <a:schemeClr val="bg1"/>
                </a:solidFill>
                <a:latin typeface="Times New Roman" pitchFamily="18" charset="0"/>
                <a:cs typeface="Times New Roman" pitchFamily="18" charset="0"/>
              </a:rPr>
              <a:t>New York: Norton &amp; Company, 1984. Print</a:t>
            </a:r>
            <a:endParaRPr lang="en-US" dirty="0" smtClean="0">
              <a:solidFill>
                <a:schemeClr val="bg1"/>
              </a:solidFill>
              <a:latin typeface="Times New Roman" pitchFamily="18" charset="0"/>
              <a:cs typeface="Times New Roman" pitchFamily="18" charset="0"/>
            </a:endParaRPr>
          </a:p>
          <a:p>
            <a:pPr>
              <a:buFont typeface="Wingdings" pitchFamily="2" charset="2"/>
              <a:buChar char="q"/>
            </a:pPr>
            <a:r>
              <a:rPr lang="en-US" i="1" dirty="0" smtClean="0">
                <a:solidFill>
                  <a:schemeClr val="bg1"/>
                </a:solidFill>
                <a:latin typeface="Times New Roman" pitchFamily="18" charset="0"/>
                <a:cs typeface="Times New Roman" pitchFamily="18" charset="0"/>
              </a:rPr>
              <a:t>Wagner</a:t>
            </a:r>
            <a:r>
              <a:rPr lang="en-US" dirty="0" smtClean="0">
                <a:solidFill>
                  <a:schemeClr val="bg1"/>
                </a:solidFill>
                <a:latin typeface="Times New Roman" pitchFamily="18" charset="0"/>
                <a:cs typeface="Times New Roman" pitchFamily="18" charset="0"/>
              </a:rPr>
              <a:t>. Tony Palmer. Tony Palmer Films. 2011. film.</a:t>
            </a:r>
          </a:p>
          <a:p>
            <a:pPr>
              <a:buFont typeface="Wingdings" pitchFamily="2" charset="2"/>
              <a:buChar char="q"/>
            </a:pPr>
            <a:r>
              <a:rPr lang="en-US" dirty="0" err="1">
                <a:solidFill>
                  <a:schemeClr val="bg1"/>
                </a:solidFill>
                <a:latin typeface="Times New Roman" pitchFamily="18" charset="0"/>
                <a:cs typeface="Times New Roman" pitchFamily="18" charset="0"/>
              </a:rPr>
              <a:t>Warrack</a:t>
            </a:r>
            <a:r>
              <a:rPr lang="en-US" dirty="0">
                <a:solidFill>
                  <a:schemeClr val="bg1"/>
                </a:solidFill>
                <a:latin typeface="Times New Roman" pitchFamily="18" charset="0"/>
                <a:cs typeface="Times New Roman" pitchFamily="18" charset="0"/>
              </a:rPr>
              <a:t>, John. "Wagner, (Wilhelm) Richard." The Oxford Companion to Music. Ed. Alison Latham. Oxford Music Online. Oxford University Press. Web. 12 Dec. 2012. &lt;http://www.oxfordmusiconline.com/subscriber/article/opr/t114/e7240&gt;</a:t>
            </a:r>
            <a:endParaRPr lang="en-US"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Wilhelm Richard Wagner</a:t>
            </a:r>
            <a:endParaRPr lang="en-US" dirty="0"/>
          </a:p>
        </p:txBody>
      </p:sp>
      <p:sp>
        <p:nvSpPr>
          <p:cNvPr id="8" name="Content Placeholder 7"/>
          <p:cNvSpPr>
            <a:spLocks noGrp="1"/>
          </p:cNvSpPr>
          <p:nvPr>
            <p:ph idx="1"/>
          </p:nvPr>
        </p:nvSpPr>
        <p:spPr>
          <a:xfrm>
            <a:off x="318655" y="1600200"/>
            <a:ext cx="8589817" cy="5105400"/>
          </a:xfrm>
        </p:spPr>
        <p:txBody>
          <a:bodyPr>
            <a:normAutofit fontScale="92500" lnSpcReduction="10000"/>
          </a:bodyPr>
          <a:lstStyle/>
          <a:p>
            <a:pPr>
              <a:buFont typeface="Wingdings" pitchFamily="2" charset="2"/>
              <a:buChar char="q"/>
            </a:pPr>
            <a:r>
              <a:rPr lang="en-US" dirty="0" smtClean="0">
                <a:solidFill>
                  <a:schemeClr val="bg1"/>
                </a:solidFill>
                <a:latin typeface="Times New Roman" pitchFamily="18" charset="0"/>
                <a:cs typeface="Times New Roman" pitchFamily="18" charset="0"/>
              </a:rPr>
              <a:t>Born </a:t>
            </a:r>
            <a:r>
              <a:rPr lang="en-US" dirty="0" smtClean="0">
                <a:solidFill>
                  <a:schemeClr val="bg1"/>
                </a:solidFill>
                <a:latin typeface="Times New Roman" pitchFamily="18" charset="0"/>
                <a:cs typeface="Times New Roman" pitchFamily="18" charset="0"/>
              </a:rPr>
              <a:t>in Leipzig</a:t>
            </a:r>
            <a:r>
              <a:rPr lang="en-US" dirty="0" smtClean="0">
                <a:solidFill>
                  <a:schemeClr val="bg1"/>
                </a:solidFill>
                <a:latin typeface="Times New Roman" pitchFamily="18" charset="0"/>
                <a:cs typeface="Times New Roman" pitchFamily="18" charset="0"/>
              </a:rPr>
              <a:t>, Germany </a:t>
            </a:r>
            <a:r>
              <a:rPr lang="en-US" dirty="0" smtClean="0">
                <a:solidFill>
                  <a:schemeClr val="bg1"/>
                </a:solidFill>
                <a:latin typeface="Times New Roman" pitchFamily="18" charset="0"/>
                <a:cs typeface="Times New Roman" pitchFamily="18" charset="0"/>
              </a:rPr>
              <a:t>on May 22, 1813.</a:t>
            </a:r>
            <a:endParaRPr lang="en-US" dirty="0" smtClean="0">
              <a:solidFill>
                <a:schemeClr val="bg1"/>
              </a:solidFill>
              <a:latin typeface="Times New Roman" pitchFamily="18" charset="0"/>
              <a:cs typeface="Times New Roman" pitchFamily="18" charset="0"/>
            </a:endParaRPr>
          </a:p>
          <a:p>
            <a:pPr>
              <a:buFont typeface="Wingdings" pitchFamily="2" charset="2"/>
              <a:buChar char="q"/>
            </a:pPr>
            <a:r>
              <a:rPr lang="en-US" dirty="0" smtClean="0">
                <a:solidFill>
                  <a:schemeClr val="bg1"/>
                </a:solidFill>
                <a:latin typeface="Times New Roman" pitchFamily="18" charset="0"/>
                <a:cs typeface="Times New Roman" pitchFamily="18" charset="0"/>
              </a:rPr>
              <a:t>Died </a:t>
            </a:r>
            <a:r>
              <a:rPr lang="en-US" dirty="0">
                <a:solidFill>
                  <a:schemeClr val="bg1"/>
                </a:solidFill>
                <a:latin typeface="Times New Roman" pitchFamily="18" charset="0"/>
                <a:cs typeface="Times New Roman" pitchFamily="18" charset="0"/>
              </a:rPr>
              <a:t>in </a:t>
            </a:r>
            <a:r>
              <a:rPr lang="en-US" dirty="0" smtClean="0">
                <a:solidFill>
                  <a:schemeClr val="bg1"/>
                </a:solidFill>
                <a:latin typeface="Times New Roman" pitchFamily="18" charset="0"/>
                <a:cs typeface="Times New Roman" pitchFamily="18" charset="0"/>
              </a:rPr>
              <a:t>Venice, Italy on February 13, </a:t>
            </a:r>
            <a:r>
              <a:rPr lang="en-US" dirty="0">
                <a:solidFill>
                  <a:schemeClr val="bg1"/>
                </a:solidFill>
                <a:latin typeface="Times New Roman" pitchFamily="18" charset="0"/>
                <a:cs typeface="Times New Roman" pitchFamily="18" charset="0"/>
              </a:rPr>
              <a:t>1883.</a:t>
            </a:r>
            <a:endParaRPr lang="en-US" dirty="0" smtClean="0">
              <a:solidFill>
                <a:schemeClr val="bg1"/>
              </a:solidFill>
              <a:latin typeface="Times New Roman" pitchFamily="18" charset="0"/>
              <a:cs typeface="Times New Roman" pitchFamily="18" charset="0"/>
            </a:endParaRPr>
          </a:p>
          <a:p>
            <a:pPr>
              <a:buFont typeface="Wingdings" pitchFamily="2" charset="2"/>
              <a:buChar char="q"/>
            </a:pPr>
            <a:r>
              <a:rPr lang="en-US" dirty="0">
                <a:solidFill>
                  <a:schemeClr val="bg1"/>
                </a:solidFill>
                <a:latin typeface="Times New Roman" pitchFamily="18" charset="0"/>
                <a:cs typeface="Times New Roman" pitchFamily="18" charset="0"/>
              </a:rPr>
              <a:t>German composer, theatre director, polemicist and conductor primarily known for his </a:t>
            </a:r>
            <a:r>
              <a:rPr lang="en-US" dirty="0" smtClean="0">
                <a:solidFill>
                  <a:schemeClr val="bg1"/>
                </a:solidFill>
                <a:latin typeface="Times New Roman" pitchFamily="18" charset="0"/>
                <a:cs typeface="Times New Roman" pitchFamily="18" charset="0"/>
              </a:rPr>
              <a:t>operas. </a:t>
            </a:r>
          </a:p>
          <a:p>
            <a:pPr>
              <a:buFont typeface="Wingdings" pitchFamily="2" charset="2"/>
              <a:buChar char="q"/>
            </a:pPr>
            <a:r>
              <a:rPr lang="en-US" dirty="0">
                <a:solidFill>
                  <a:schemeClr val="bg1"/>
                </a:solidFill>
                <a:latin typeface="Times New Roman" pitchFamily="18" charset="0"/>
                <a:cs typeface="Times New Roman" pitchFamily="18" charset="0"/>
              </a:rPr>
              <a:t>Richard Wagner was one of the most important and ingenious composers of all time.  He was also one of the most controversial.  Known for his contribution to the genre of opera, Wagner is a giant of creative expression. </a:t>
            </a:r>
            <a:endParaRPr lang="en-US" dirty="0" smtClean="0">
              <a:solidFill>
                <a:schemeClr val="bg1"/>
              </a:solidFill>
              <a:latin typeface="Times New Roman" pitchFamily="18" charset="0"/>
              <a:cs typeface="Times New Roman" pitchFamily="18" charset="0"/>
            </a:endParaRPr>
          </a:p>
          <a:p>
            <a:pPr>
              <a:buFont typeface="Wingdings" pitchFamily="2" charset="2"/>
              <a:buChar char="q"/>
            </a:pPr>
            <a:r>
              <a:rPr lang="en-US" dirty="0" smtClean="0">
                <a:solidFill>
                  <a:schemeClr val="bg1"/>
                </a:solidFill>
                <a:latin typeface="Times New Roman" pitchFamily="18" charset="0"/>
                <a:cs typeface="Times New Roman" pitchFamily="18" charset="0"/>
              </a:rPr>
              <a:t>He </a:t>
            </a:r>
            <a:r>
              <a:rPr lang="en-US" dirty="0">
                <a:solidFill>
                  <a:schemeClr val="bg1"/>
                </a:solidFill>
                <a:latin typeface="Times New Roman" pitchFamily="18" charset="0"/>
                <a:cs typeface="Times New Roman" pitchFamily="18" charset="0"/>
              </a:rPr>
              <a:t>believed it was his destiny to create the “work of art of the future” and tried inexhaustibly to create “</a:t>
            </a:r>
            <a:r>
              <a:rPr lang="en-US" dirty="0" err="1">
                <a:solidFill>
                  <a:schemeClr val="bg1"/>
                </a:solidFill>
                <a:latin typeface="Times New Roman" pitchFamily="18" charset="0"/>
                <a:cs typeface="Times New Roman" pitchFamily="18" charset="0"/>
              </a:rPr>
              <a:t>Gesamtkunstwerk</a:t>
            </a:r>
            <a:r>
              <a:rPr lang="en-US" dirty="0">
                <a:solidFill>
                  <a:schemeClr val="bg1"/>
                </a:solidFill>
                <a:latin typeface="Times New Roman" pitchFamily="18" charset="0"/>
                <a:cs typeface="Times New Roman" pitchFamily="18" charset="0"/>
              </a:rPr>
              <a:t>”, total work of art, which united all artistic forms, including music, poetry, dance, painting, and drama. </a:t>
            </a:r>
            <a:endParaRPr lang="en-US"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60198"/>
          </a:xfrm>
        </p:spPr>
        <p:txBody>
          <a:bodyPr/>
          <a:lstStyle/>
          <a:p>
            <a:pPr algn="l"/>
            <a:r>
              <a:rPr lang="en-US" dirty="0" smtClean="0"/>
              <a:t>Education</a:t>
            </a:r>
            <a:endParaRPr lang="en-US" dirty="0"/>
          </a:p>
        </p:txBody>
      </p:sp>
      <p:sp>
        <p:nvSpPr>
          <p:cNvPr id="3" name="Content Placeholder 2"/>
          <p:cNvSpPr>
            <a:spLocks noGrp="1"/>
          </p:cNvSpPr>
          <p:nvPr>
            <p:ph idx="1"/>
          </p:nvPr>
        </p:nvSpPr>
        <p:spPr>
          <a:xfrm>
            <a:off x="180110" y="3394364"/>
            <a:ext cx="8672946" cy="3144980"/>
          </a:xfrm>
        </p:spPr>
        <p:txBody>
          <a:bodyPr>
            <a:normAutofit fontScale="92500" lnSpcReduction="10000"/>
          </a:bodyPr>
          <a:lstStyle/>
          <a:p>
            <a:pPr>
              <a:buFont typeface="Wingdings" pitchFamily="2" charset="2"/>
              <a:buChar char="q"/>
            </a:pPr>
            <a:r>
              <a:rPr lang="en-US" dirty="0" smtClean="0">
                <a:solidFill>
                  <a:schemeClr val="bg1"/>
                </a:solidFill>
                <a:latin typeface="Times New Roman" pitchFamily="18" charset="0"/>
                <a:cs typeface="Times New Roman" pitchFamily="18" charset="0"/>
              </a:rPr>
              <a:t>Studied at the </a:t>
            </a:r>
            <a:r>
              <a:rPr lang="en-US" dirty="0" err="1" smtClean="0">
                <a:solidFill>
                  <a:schemeClr val="bg1"/>
                </a:solidFill>
                <a:latin typeface="Times New Roman" pitchFamily="18" charset="0"/>
                <a:cs typeface="Times New Roman" pitchFamily="18" charset="0"/>
              </a:rPr>
              <a:t>Kreuzschule</a:t>
            </a:r>
            <a:r>
              <a:rPr lang="en-US" dirty="0" smtClean="0">
                <a:solidFill>
                  <a:schemeClr val="bg1"/>
                </a:solidFill>
                <a:latin typeface="Times New Roman" pitchFamily="18" charset="0"/>
                <a:cs typeface="Times New Roman" pitchFamily="18" charset="0"/>
              </a:rPr>
              <a:t>, where his education began, he developed an ardent love for the Greek classics, and translated the first twelve books of the Odyssey, outside of school hours.</a:t>
            </a:r>
          </a:p>
          <a:p>
            <a:pPr>
              <a:buFont typeface="Wingdings" pitchFamily="2" charset="2"/>
              <a:buChar char="q"/>
            </a:pPr>
            <a:r>
              <a:rPr lang="en-US" dirty="0" smtClean="0">
                <a:solidFill>
                  <a:schemeClr val="bg1"/>
                </a:solidFill>
                <a:latin typeface="Times New Roman" pitchFamily="18" charset="0"/>
                <a:cs typeface="Times New Roman" pitchFamily="18" charset="0"/>
              </a:rPr>
              <a:t>Studied at the </a:t>
            </a:r>
            <a:r>
              <a:rPr lang="en-US" dirty="0" err="1" smtClean="0">
                <a:solidFill>
                  <a:schemeClr val="bg1"/>
                </a:solidFill>
                <a:latin typeface="Times New Roman" pitchFamily="18" charset="0"/>
                <a:cs typeface="Times New Roman" pitchFamily="18" charset="0"/>
              </a:rPr>
              <a:t>Nicolaischule</a:t>
            </a:r>
            <a:r>
              <a:rPr lang="en-US" dirty="0" smtClean="0">
                <a:solidFill>
                  <a:schemeClr val="bg1"/>
                </a:solidFill>
                <a:latin typeface="Times New Roman" pitchFamily="18" charset="0"/>
                <a:cs typeface="Times New Roman" pitchFamily="18" charset="0"/>
              </a:rPr>
              <a:t>, where he begins </a:t>
            </a:r>
            <a:r>
              <a:rPr lang="en-US" dirty="0">
                <a:solidFill>
                  <a:schemeClr val="bg1"/>
                </a:solidFill>
                <a:latin typeface="Times New Roman" pitchFamily="18" charset="0"/>
                <a:cs typeface="Times New Roman" pitchFamily="18" charset="0"/>
              </a:rPr>
              <a:t>harmony lessons</a:t>
            </a:r>
            <a:r>
              <a:rPr lang="en-US" dirty="0" smtClean="0">
                <a:solidFill>
                  <a:schemeClr val="bg1"/>
                </a:solidFill>
                <a:latin typeface="Times New Roman" pitchFamily="18" charset="0"/>
                <a:cs typeface="Times New Roman" pitchFamily="18" charset="0"/>
              </a:rPr>
              <a:t>.</a:t>
            </a:r>
          </a:p>
          <a:p>
            <a:pPr>
              <a:buFont typeface="Wingdings" pitchFamily="2" charset="2"/>
              <a:buChar char="q"/>
            </a:pPr>
            <a:r>
              <a:rPr lang="en-US" dirty="0" smtClean="0">
                <a:solidFill>
                  <a:schemeClr val="bg1"/>
                </a:solidFill>
                <a:latin typeface="Times New Roman" pitchFamily="18" charset="0"/>
                <a:cs typeface="Times New Roman" pitchFamily="18" charset="0"/>
              </a:rPr>
              <a:t>He </a:t>
            </a:r>
            <a:r>
              <a:rPr lang="en-US" dirty="0">
                <a:solidFill>
                  <a:schemeClr val="bg1"/>
                </a:solidFill>
                <a:latin typeface="Times New Roman" pitchFamily="18" charset="0"/>
                <a:cs typeface="Times New Roman" pitchFamily="18" charset="0"/>
              </a:rPr>
              <a:t>attends Leipzig University. Also studies music with </a:t>
            </a:r>
            <a:r>
              <a:rPr lang="en-US" dirty="0" err="1" smtClean="0">
                <a:solidFill>
                  <a:schemeClr val="bg1"/>
                </a:solidFill>
                <a:latin typeface="Times New Roman" pitchFamily="18" charset="0"/>
                <a:cs typeface="Times New Roman" pitchFamily="18" charset="0"/>
              </a:rPr>
              <a:t>Weinlig</a:t>
            </a:r>
            <a:r>
              <a:rPr lang="en-US" dirty="0" smtClean="0">
                <a:solidFill>
                  <a:schemeClr val="bg1"/>
                </a:solidFill>
                <a:latin typeface="Times New Roman" pitchFamily="18" charset="0"/>
                <a:cs typeface="Times New Roman" pitchFamily="18" charset="0"/>
              </a:rPr>
              <a:t>, and infatuation </a:t>
            </a:r>
            <a:r>
              <a:rPr lang="en-US" dirty="0">
                <a:solidFill>
                  <a:schemeClr val="bg1"/>
                </a:solidFill>
                <a:latin typeface="Times New Roman" pitchFamily="18" charset="0"/>
                <a:cs typeface="Times New Roman" pitchFamily="18" charset="0"/>
              </a:rPr>
              <a:t>with Leah David</a:t>
            </a:r>
            <a:r>
              <a:rPr lang="en-US" dirty="0" smtClean="0">
                <a:solidFill>
                  <a:schemeClr val="bg1"/>
                </a:solidFill>
                <a:latin typeface="Times New Roman" pitchFamily="18" charset="0"/>
                <a:cs typeface="Times New Roman" pitchFamily="18" charset="0"/>
              </a:rPr>
              <a:t>.</a:t>
            </a:r>
            <a:endParaRPr lang="en-US" dirty="0" smtClean="0">
              <a:solidFill>
                <a:schemeClr val="bg1"/>
              </a:solidFill>
              <a:latin typeface="Times New Roman" pitchFamily="18" charset="0"/>
              <a:cs typeface="Times New Roman" pitchFamily="18" charset="0"/>
            </a:endParaRPr>
          </a:p>
          <a:p>
            <a:endParaRPr lang="en-US" dirty="0" smtClean="0">
              <a:hlinkClick r:id="rId2"/>
            </a:endParaRPr>
          </a:p>
          <a:p>
            <a:endParaRPr lang="en-US" dirty="0" smtClean="0">
              <a:hlinkClick r:id="rId3"/>
            </a:endParaRPr>
          </a:p>
          <a:p>
            <a:endParaRPr lang="en-US" dirty="0" smtClean="0">
              <a:hlinkClick r:id="rId4"/>
            </a:endParaRPr>
          </a:p>
          <a:p>
            <a:endParaRPr lang="en-US" dirty="0"/>
          </a:p>
        </p:txBody>
      </p:sp>
      <p:sp>
        <p:nvSpPr>
          <p:cNvPr id="5" name="TextBox 4"/>
          <p:cNvSpPr txBox="1"/>
          <p:nvPr/>
        </p:nvSpPr>
        <p:spPr>
          <a:xfrm>
            <a:off x="955964" y="1981200"/>
            <a:ext cx="6664036" cy="369332"/>
          </a:xfrm>
          <a:prstGeom prst="rect">
            <a:avLst/>
          </a:prstGeom>
          <a:noFill/>
        </p:spPr>
        <p:txBody>
          <a:bodyPr wrap="square" rtlCol="0">
            <a:spAutoFit/>
          </a:bodyPr>
          <a:lstStyle/>
          <a:p>
            <a:endParaRPr lang="en-US" dirty="0"/>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00945" y="391807"/>
            <a:ext cx="4345270" cy="290557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0831"/>
          </a:xfrm>
        </p:spPr>
        <p:txBody>
          <a:bodyPr/>
          <a:lstStyle/>
          <a:p>
            <a:r>
              <a:rPr lang="en-US" dirty="0" smtClean="0"/>
              <a:t>Composer</a:t>
            </a:r>
            <a:endParaRPr lang="en-US" dirty="0"/>
          </a:p>
        </p:txBody>
      </p:sp>
      <p:sp>
        <p:nvSpPr>
          <p:cNvPr id="3" name="Content Placeholder 2"/>
          <p:cNvSpPr>
            <a:spLocks noGrp="1"/>
          </p:cNvSpPr>
          <p:nvPr>
            <p:ph sz="half" idx="1"/>
          </p:nvPr>
        </p:nvSpPr>
        <p:spPr>
          <a:xfrm>
            <a:off x="112697" y="1207827"/>
            <a:ext cx="5122271" cy="5650173"/>
          </a:xfrm>
        </p:spPr>
        <p:txBody>
          <a:bodyPr>
            <a:normAutofit fontScale="85000" lnSpcReduction="20000"/>
          </a:bodyPr>
          <a:lstStyle/>
          <a:p>
            <a:pPr>
              <a:buFont typeface="Wingdings" pitchFamily="2" charset="2"/>
              <a:buChar char="q"/>
            </a:pPr>
            <a:r>
              <a:rPr lang="en-US" dirty="0">
                <a:solidFill>
                  <a:schemeClr val="bg1"/>
                </a:solidFill>
                <a:latin typeface="Times New Roman" pitchFamily="18" charset="0"/>
                <a:cs typeface="Times New Roman" pitchFamily="18" charset="0"/>
              </a:rPr>
              <a:t>Initially establishing his reputation as a composer of works which were broadly in the romantic vein of Weber and </a:t>
            </a:r>
            <a:r>
              <a:rPr lang="en-US" dirty="0" smtClean="0">
                <a:solidFill>
                  <a:schemeClr val="bg1"/>
                </a:solidFill>
                <a:latin typeface="Times New Roman" pitchFamily="18" charset="0"/>
                <a:cs typeface="Times New Roman" pitchFamily="18" charset="0"/>
              </a:rPr>
              <a:t>Meyerbeer</a:t>
            </a:r>
          </a:p>
          <a:p>
            <a:pPr>
              <a:buFont typeface="Wingdings" pitchFamily="2" charset="2"/>
              <a:buChar char="q"/>
            </a:pPr>
            <a:r>
              <a:rPr lang="en-US" dirty="0">
                <a:solidFill>
                  <a:schemeClr val="bg1"/>
                </a:solidFill>
                <a:latin typeface="Times New Roman" pitchFamily="18" charset="0"/>
                <a:cs typeface="Times New Roman" pitchFamily="18" charset="0"/>
              </a:rPr>
              <a:t>Wagner wrote both the music and libretto for all of his stage works. He had his own opera house built, the Bayreuth </a:t>
            </a:r>
            <a:r>
              <a:rPr lang="en-US" dirty="0" err="1" smtClean="0">
                <a:solidFill>
                  <a:schemeClr val="bg1"/>
                </a:solidFill>
                <a:latin typeface="Times New Roman" pitchFamily="18" charset="0"/>
                <a:cs typeface="Times New Roman" pitchFamily="18" charset="0"/>
              </a:rPr>
              <a:t>Festspielhaus</a:t>
            </a:r>
            <a:endParaRPr lang="en-US" dirty="0" smtClean="0">
              <a:solidFill>
                <a:schemeClr val="bg1"/>
              </a:solidFill>
              <a:latin typeface="Times New Roman" pitchFamily="18" charset="0"/>
              <a:cs typeface="Times New Roman" pitchFamily="18" charset="0"/>
            </a:endParaRPr>
          </a:p>
          <a:p>
            <a:pPr>
              <a:buFont typeface="Wingdings" pitchFamily="2" charset="2"/>
              <a:buChar char="q"/>
            </a:pPr>
            <a:r>
              <a:rPr lang="en-US" dirty="0">
                <a:solidFill>
                  <a:schemeClr val="bg1"/>
                </a:solidFill>
                <a:latin typeface="Times New Roman" pitchFamily="18" charset="0"/>
                <a:cs typeface="Times New Roman" pitchFamily="18" charset="0"/>
              </a:rPr>
              <a:t>During the composer's lifetime: German nationalism became a political movement, resulting in the Frankfurt Parliament in 1848-49, along with insurrections in several states of the German Confederation. Although the Parliament was suppressed, the unification of Germany under Prussian leadership (and without Austria) occurred in 1871.</a:t>
            </a:r>
            <a:endParaRPr lang="en-US" dirty="0" smtClean="0">
              <a:solidFill>
                <a:schemeClr val="bg1"/>
              </a:solidFill>
              <a:latin typeface="Times New Roman" pitchFamily="18" charset="0"/>
              <a:cs typeface="Times New Roman" pitchFamily="18" charset="0"/>
            </a:endParaRP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34969" y="1917484"/>
            <a:ext cx="3614621" cy="2982062"/>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Composer</a:t>
            </a:r>
            <a:endParaRPr lang="en-US" dirty="0"/>
          </a:p>
        </p:txBody>
      </p:sp>
      <p:sp>
        <p:nvSpPr>
          <p:cNvPr id="3" name="Content Placeholder 2"/>
          <p:cNvSpPr>
            <a:spLocks noGrp="1"/>
          </p:cNvSpPr>
          <p:nvPr>
            <p:ph sz="half" idx="1"/>
          </p:nvPr>
        </p:nvSpPr>
        <p:spPr>
          <a:xfrm>
            <a:off x="457200" y="1600200"/>
            <a:ext cx="4835236" cy="4745182"/>
          </a:xfrm>
        </p:spPr>
        <p:txBody>
          <a:bodyPr>
            <a:normAutofit lnSpcReduction="10000"/>
          </a:bodyPr>
          <a:lstStyle/>
          <a:p>
            <a:pPr marL="137160" indent="0">
              <a:buNone/>
            </a:pPr>
            <a:r>
              <a:rPr lang="en-US" dirty="0" smtClean="0">
                <a:solidFill>
                  <a:schemeClr val="bg1"/>
                </a:solidFill>
                <a:latin typeface="Times New Roman" pitchFamily="18" charset="0"/>
                <a:cs typeface="Times New Roman" pitchFamily="18" charset="0"/>
              </a:rPr>
              <a:t>Wagner </a:t>
            </a:r>
            <a:r>
              <a:rPr lang="en-US" dirty="0">
                <a:solidFill>
                  <a:schemeClr val="bg1"/>
                </a:solidFill>
                <a:latin typeface="Times New Roman" pitchFamily="18" charset="0"/>
                <a:cs typeface="Times New Roman" pitchFamily="18" charset="0"/>
              </a:rPr>
              <a:t>wrote his first opera, Die </a:t>
            </a:r>
            <a:r>
              <a:rPr lang="en-US" dirty="0" err="1">
                <a:solidFill>
                  <a:schemeClr val="bg1"/>
                </a:solidFill>
                <a:latin typeface="Times New Roman" pitchFamily="18" charset="0"/>
                <a:cs typeface="Times New Roman" pitchFamily="18" charset="0"/>
              </a:rPr>
              <a:t>Feen</a:t>
            </a:r>
            <a:r>
              <a:rPr lang="en-US" dirty="0">
                <a:solidFill>
                  <a:schemeClr val="bg1"/>
                </a:solidFill>
                <a:latin typeface="Times New Roman" pitchFamily="18" charset="0"/>
                <a:cs typeface="Times New Roman" pitchFamily="18" charset="0"/>
              </a:rPr>
              <a:t> (The Fairies), in 1833, but it was not produced until after the composer's death. </a:t>
            </a:r>
            <a:endParaRPr lang="en-US" dirty="0" smtClean="0">
              <a:solidFill>
                <a:schemeClr val="bg1"/>
              </a:solidFill>
              <a:latin typeface="Times New Roman" pitchFamily="18" charset="0"/>
              <a:cs typeface="Times New Roman" pitchFamily="18" charset="0"/>
            </a:endParaRPr>
          </a:p>
          <a:p>
            <a:pPr marL="137160" indent="0">
              <a:buNone/>
            </a:pPr>
            <a:r>
              <a:rPr lang="en-US" dirty="0" smtClean="0">
                <a:solidFill>
                  <a:schemeClr val="bg1"/>
                </a:solidFill>
                <a:latin typeface="Times New Roman" pitchFamily="18" charset="0"/>
                <a:cs typeface="Times New Roman" pitchFamily="18" charset="0"/>
              </a:rPr>
              <a:t>He </a:t>
            </a:r>
            <a:r>
              <a:rPr lang="en-US" dirty="0">
                <a:solidFill>
                  <a:schemeClr val="bg1"/>
                </a:solidFill>
                <a:latin typeface="Times New Roman" pitchFamily="18" charset="0"/>
                <a:cs typeface="Times New Roman" pitchFamily="18" charset="0"/>
              </a:rPr>
              <a:t>was music director of the theater in Magdeburg from 1834 to 1836, where his next work, Das </a:t>
            </a:r>
            <a:r>
              <a:rPr lang="en-US" dirty="0" err="1">
                <a:solidFill>
                  <a:schemeClr val="bg1"/>
                </a:solidFill>
                <a:latin typeface="Times New Roman" pitchFamily="18" charset="0"/>
                <a:cs typeface="Times New Roman" pitchFamily="18" charset="0"/>
              </a:rPr>
              <a:t>Liebesverbot</a:t>
            </a:r>
            <a:r>
              <a:rPr lang="en-US" dirty="0">
                <a:solidFill>
                  <a:schemeClr val="bg1"/>
                </a:solidFill>
                <a:latin typeface="Times New Roman" pitchFamily="18" charset="0"/>
                <a:cs typeface="Times New Roman" pitchFamily="18" charset="0"/>
              </a:rPr>
              <a:t> (Forbidden Love), loosely based on William Shakespeare's (1564–1616) Measure for Measure was performed in 1836. </a:t>
            </a:r>
            <a:endParaRPr lang="en-US" dirty="0" smtClean="0">
              <a:solidFill>
                <a:schemeClr val="bg1"/>
              </a:solidFill>
              <a:latin typeface="Times New Roman" pitchFamily="18" charset="0"/>
              <a:cs typeface="Times New Roman" pitchFamily="18" charset="0"/>
            </a:endParaRPr>
          </a:p>
          <a:p>
            <a:endParaRPr lang="en-US" dirty="0"/>
          </a:p>
          <a:p>
            <a:endParaRPr lang="en-US" dirty="0" smtClean="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15940" y="1600200"/>
            <a:ext cx="3070860" cy="4272501"/>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Composer</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q"/>
            </a:pPr>
            <a:r>
              <a:rPr lang="en-US" dirty="0">
                <a:solidFill>
                  <a:schemeClr val="bg1"/>
                </a:solidFill>
                <a:latin typeface="Times New Roman" pitchFamily="18" charset="0"/>
                <a:cs typeface="Times New Roman" pitchFamily="18" charset="0"/>
              </a:rPr>
              <a:t>Wagner developed a compositional style in which the importance of the orchestra is equal to that of the singers. The orchestra's dramatic role in the later operas includes the use of leitmotifs, musical phrases that can be interpreted as announcing specific characters, locales, and plot elements; their complex interweaving and evolution illuminates the progression of the </a:t>
            </a:r>
            <a:r>
              <a:rPr lang="en-US" dirty="0" smtClean="0">
                <a:solidFill>
                  <a:schemeClr val="bg1"/>
                </a:solidFill>
                <a:latin typeface="Times New Roman" pitchFamily="18" charset="0"/>
                <a:cs typeface="Times New Roman" pitchFamily="18" charset="0"/>
              </a:rPr>
              <a:t>drama.</a:t>
            </a:r>
          </a:p>
          <a:p>
            <a:pPr>
              <a:buFont typeface="Wingdings" pitchFamily="2" charset="2"/>
              <a:buChar char="q"/>
            </a:pPr>
            <a:r>
              <a:rPr lang="en-US" dirty="0" smtClean="0">
                <a:solidFill>
                  <a:schemeClr val="bg1"/>
                </a:solidFill>
                <a:latin typeface="Times New Roman" pitchFamily="18" charset="0"/>
                <a:cs typeface="Times New Roman" pitchFamily="18" charset="0"/>
              </a:rPr>
              <a:t>Influenced </a:t>
            </a:r>
            <a:r>
              <a:rPr lang="en-US" dirty="0" smtClean="0">
                <a:solidFill>
                  <a:schemeClr val="bg1"/>
                </a:solidFill>
                <a:latin typeface="Times New Roman" pitchFamily="18" charset="0"/>
                <a:cs typeface="Times New Roman" pitchFamily="18" charset="0"/>
              </a:rPr>
              <a:t>by </a:t>
            </a:r>
            <a:r>
              <a:rPr lang="en-US" dirty="0">
                <a:solidFill>
                  <a:schemeClr val="bg1"/>
                </a:solidFill>
                <a:latin typeface="Times New Roman" pitchFamily="18" charset="0"/>
                <a:cs typeface="Times New Roman" pitchFamily="18" charset="0"/>
              </a:rPr>
              <a:t>Liszt, Franz.</a:t>
            </a:r>
            <a:endParaRPr lang="en-US" dirty="0">
              <a:solidFill>
                <a:schemeClr val="bg1"/>
              </a:solidFill>
              <a:latin typeface="Times New Roman" pitchFamily="18" charset="0"/>
              <a:cs typeface="Times New Roman" pitchFamily="18" charset="0"/>
            </a:endParaRPr>
          </a:p>
          <a:p>
            <a:pPr>
              <a:buFont typeface="Wingdings" pitchFamily="2" charset="2"/>
              <a:buChar char="q"/>
            </a:pPr>
            <a:r>
              <a:rPr lang="en-US" dirty="0">
                <a:solidFill>
                  <a:schemeClr val="bg1"/>
                </a:solidFill>
                <a:latin typeface="Times New Roman" pitchFamily="18" charset="0"/>
                <a:cs typeface="Times New Roman" pitchFamily="18" charset="0"/>
              </a:rPr>
              <a:t>His advances in musical language, such as extreme </a:t>
            </a:r>
            <a:r>
              <a:rPr lang="en-US" dirty="0" err="1">
                <a:solidFill>
                  <a:schemeClr val="bg1"/>
                </a:solidFill>
                <a:latin typeface="Times New Roman" pitchFamily="18" charset="0"/>
                <a:cs typeface="Times New Roman" pitchFamily="18" charset="0"/>
              </a:rPr>
              <a:t>chromaticism</a:t>
            </a:r>
            <a:r>
              <a:rPr lang="en-US" dirty="0">
                <a:solidFill>
                  <a:schemeClr val="bg1"/>
                </a:solidFill>
                <a:latin typeface="Times New Roman" pitchFamily="18" charset="0"/>
                <a:cs typeface="Times New Roman" pitchFamily="18" charset="0"/>
              </a:rPr>
              <a:t> and quickly shifting tonal </a:t>
            </a:r>
            <a:r>
              <a:rPr lang="en-US" dirty="0" err="1">
                <a:solidFill>
                  <a:schemeClr val="bg1"/>
                </a:solidFill>
                <a:latin typeface="Times New Roman" pitchFamily="18" charset="0"/>
                <a:cs typeface="Times New Roman" pitchFamily="18" charset="0"/>
              </a:rPr>
              <a:t>centres</a:t>
            </a:r>
            <a:r>
              <a:rPr lang="en-US" dirty="0">
                <a:solidFill>
                  <a:schemeClr val="bg1"/>
                </a:solidFill>
                <a:latin typeface="Times New Roman" pitchFamily="18" charset="0"/>
                <a:cs typeface="Times New Roman" pitchFamily="18" charset="0"/>
              </a:rPr>
              <a:t>, greatly influenced the development of European classical music. His Tristan und </a:t>
            </a:r>
            <a:r>
              <a:rPr lang="en-US" dirty="0" err="1">
                <a:solidFill>
                  <a:schemeClr val="bg1"/>
                </a:solidFill>
                <a:latin typeface="Times New Roman" pitchFamily="18" charset="0"/>
                <a:cs typeface="Times New Roman" pitchFamily="18" charset="0"/>
              </a:rPr>
              <a:t>Isolde</a:t>
            </a:r>
            <a:r>
              <a:rPr lang="en-US" dirty="0">
                <a:solidFill>
                  <a:schemeClr val="bg1"/>
                </a:solidFill>
                <a:latin typeface="Times New Roman" pitchFamily="18" charset="0"/>
                <a:cs typeface="Times New Roman" pitchFamily="18" charset="0"/>
              </a:rPr>
              <a:t> is sometimes described as marking the start of modern music.</a:t>
            </a:r>
            <a:endParaRPr lang="en-US" dirty="0" smtClean="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Compositions</a:t>
            </a:r>
            <a:endParaRPr lang="en-US" dirty="0"/>
          </a:p>
        </p:txBody>
      </p:sp>
      <p:sp>
        <p:nvSpPr>
          <p:cNvPr id="5" name="Content Placeholder 4"/>
          <p:cNvSpPr>
            <a:spLocks noGrp="1"/>
          </p:cNvSpPr>
          <p:nvPr>
            <p:ph sz="quarter" idx="2"/>
          </p:nvPr>
        </p:nvSpPr>
        <p:spPr>
          <a:xfrm>
            <a:off x="457199" y="2008910"/>
            <a:ext cx="7786255" cy="4117254"/>
          </a:xfrm>
        </p:spPr>
        <p:txBody>
          <a:bodyPr>
            <a:normAutofit/>
          </a:bodyPr>
          <a:lstStyle/>
          <a:p>
            <a:pPr>
              <a:buFont typeface="Wingdings" pitchFamily="2" charset="2"/>
              <a:buChar char="q"/>
            </a:pPr>
            <a:r>
              <a:rPr lang="en-US" dirty="0" smtClean="0">
                <a:solidFill>
                  <a:schemeClr val="bg1"/>
                </a:solidFill>
              </a:rPr>
              <a:t>Wagner was well known </a:t>
            </a:r>
            <a:r>
              <a:rPr lang="en-US" dirty="0">
                <a:solidFill>
                  <a:schemeClr val="bg1"/>
                </a:solidFill>
              </a:rPr>
              <a:t>because of his 13 operas and numerous other compositions but also because of his inevitable influence on our understanding of German culture and history</a:t>
            </a:r>
            <a:r>
              <a:rPr lang="en-US" dirty="0" smtClean="0">
                <a:solidFill>
                  <a:schemeClr val="bg1"/>
                </a:solidFill>
              </a:rPr>
              <a:t>.</a:t>
            </a:r>
          </a:p>
          <a:p>
            <a:pPr>
              <a:buFont typeface="Wingdings" pitchFamily="2" charset="2"/>
              <a:buChar char="q"/>
            </a:pPr>
            <a:r>
              <a:rPr lang="en-US" dirty="0">
                <a:solidFill>
                  <a:schemeClr val="bg1"/>
                </a:solidFill>
              </a:rPr>
              <a:t>Besides his activity as a composer and a librettist Wagner wrote an astonishing number of books and </a:t>
            </a:r>
            <a:r>
              <a:rPr lang="en-US" dirty="0" smtClean="0">
                <a:solidFill>
                  <a:schemeClr val="bg1"/>
                </a:solidFill>
              </a:rPr>
              <a:t>articles, in </a:t>
            </a:r>
            <a:r>
              <a:rPr lang="en-US" dirty="0">
                <a:solidFill>
                  <a:schemeClr val="bg1"/>
                </a:solidFill>
              </a:rPr>
              <a:t>fact about 230 titles. The literary spectrum ranges from theories of opera to political programs</a:t>
            </a:r>
            <a:r>
              <a:rPr lang="en-US" dirty="0" smtClean="0">
                <a:solidFill>
                  <a:schemeClr val="bg1"/>
                </a:solidFill>
              </a:rPr>
              <a: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146" y="443346"/>
            <a:ext cx="7086600" cy="706582"/>
          </a:xfrm>
        </p:spPr>
        <p:txBody>
          <a:bodyPr/>
          <a:lstStyle/>
          <a:p>
            <a:pPr algn="ctr"/>
            <a:r>
              <a:rPr lang="en-US" dirty="0" smtClean="0"/>
              <a:t>First Opera</a:t>
            </a:r>
            <a:endParaRPr lang="en-US" dirty="0"/>
          </a:p>
        </p:txBody>
      </p:sp>
      <p:sp>
        <p:nvSpPr>
          <p:cNvPr id="3" name="Text Placeholder 2"/>
          <p:cNvSpPr>
            <a:spLocks noGrp="1"/>
          </p:cNvSpPr>
          <p:nvPr>
            <p:ph type="body" idx="1"/>
          </p:nvPr>
        </p:nvSpPr>
        <p:spPr>
          <a:xfrm>
            <a:off x="249383" y="1510144"/>
            <a:ext cx="8659090" cy="5223165"/>
          </a:xfrm>
        </p:spPr>
        <p:txBody>
          <a:bodyPr>
            <a:normAutofit/>
          </a:bodyPr>
          <a:lstStyle/>
          <a:p>
            <a:r>
              <a:rPr lang="en-US" b="1" i="1" dirty="0">
                <a:solidFill>
                  <a:schemeClr val="bg1"/>
                </a:solidFill>
              </a:rPr>
              <a:t>Die </a:t>
            </a:r>
            <a:r>
              <a:rPr lang="en-US" b="1" i="1" dirty="0" err="1">
                <a:solidFill>
                  <a:schemeClr val="bg1"/>
                </a:solidFill>
              </a:rPr>
              <a:t>Feen</a:t>
            </a:r>
            <a:r>
              <a:rPr lang="en-US" b="1" i="1" dirty="0">
                <a:solidFill>
                  <a:schemeClr val="bg1"/>
                </a:solidFill>
              </a:rPr>
              <a:t> (1833-34</a:t>
            </a:r>
            <a:r>
              <a:rPr lang="en-US" b="1" i="1" dirty="0" smtClean="0">
                <a:solidFill>
                  <a:schemeClr val="bg1"/>
                </a:solidFill>
              </a:rPr>
              <a:t>)</a:t>
            </a:r>
          </a:p>
          <a:p>
            <a:r>
              <a:rPr lang="en-US" dirty="0">
                <a:solidFill>
                  <a:schemeClr val="bg1"/>
                </a:solidFill>
              </a:rPr>
              <a:t>Characters:</a:t>
            </a:r>
          </a:p>
          <a:p>
            <a:r>
              <a:rPr lang="en-US" dirty="0" smtClean="0">
                <a:solidFill>
                  <a:schemeClr val="bg1"/>
                </a:solidFill>
              </a:rPr>
              <a:t>	Der </a:t>
            </a:r>
            <a:r>
              <a:rPr lang="en-US" dirty="0" err="1" smtClean="0">
                <a:solidFill>
                  <a:schemeClr val="bg1"/>
                </a:solidFill>
              </a:rPr>
              <a:t>Feenkönig</a:t>
            </a:r>
            <a:r>
              <a:rPr lang="en-US" dirty="0" smtClean="0">
                <a:solidFill>
                  <a:schemeClr val="bg1"/>
                </a:solidFill>
              </a:rPr>
              <a:t>, Ada</a:t>
            </a:r>
            <a:r>
              <a:rPr lang="en-US" dirty="0">
                <a:solidFill>
                  <a:schemeClr val="bg1"/>
                </a:solidFill>
              </a:rPr>
              <a:t>, </a:t>
            </a:r>
            <a:r>
              <a:rPr lang="en-US" dirty="0" err="1">
                <a:solidFill>
                  <a:schemeClr val="bg1"/>
                </a:solidFill>
              </a:rPr>
              <a:t>eine</a:t>
            </a:r>
            <a:r>
              <a:rPr lang="en-US" dirty="0">
                <a:solidFill>
                  <a:schemeClr val="bg1"/>
                </a:solidFill>
              </a:rPr>
              <a:t> </a:t>
            </a:r>
            <a:r>
              <a:rPr lang="en-US" dirty="0" smtClean="0">
                <a:solidFill>
                  <a:schemeClr val="bg1"/>
                </a:solidFill>
              </a:rPr>
              <a:t>Fee, </a:t>
            </a:r>
            <a:r>
              <a:rPr lang="en-US" dirty="0" err="1" smtClean="0">
                <a:solidFill>
                  <a:schemeClr val="bg1"/>
                </a:solidFill>
              </a:rPr>
              <a:t>Zemina</a:t>
            </a:r>
            <a:r>
              <a:rPr lang="en-US" dirty="0">
                <a:solidFill>
                  <a:schemeClr val="bg1"/>
                </a:solidFill>
              </a:rPr>
              <a:t>, </a:t>
            </a:r>
            <a:r>
              <a:rPr lang="en-US" dirty="0" err="1">
                <a:solidFill>
                  <a:schemeClr val="bg1"/>
                </a:solidFill>
              </a:rPr>
              <a:t>Farzana</a:t>
            </a:r>
            <a:r>
              <a:rPr lang="en-US" dirty="0">
                <a:solidFill>
                  <a:schemeClr val="bg1"/>
                </a:solidFill>
              </a:rPr>
              <a:t>, </a:t>
            </a:r>
            <a:r>
              <a:rPr lang="en-US" dirty="0" err="1" smtClean="0">
                <a:solidFill>
                  <a:schemeClr val="bg1"/>
                </a:solidFill>
              </a:rPr>
              <a:t>Feen</a:t>
            </a:r>
            <a:r>
              <a:rPr lang="en-US" dirty="0" smtClean="0">
                <a:solidFill>
                  <a:schemeClr val="bg1"/>
                </a:solidFill>
              </a:rPr>
              <a:t>, </a:t>
            </a:r>
            <a:r>
              <a:rPr lang="en-US" dirty="0" err="1" smtClean="0">
                <a:solidFill>
                  <a:schemeClr val="bg1"/>
                </a:solidFill>
              </a:rPr>
              <a:t>Arindal</a:t>
            </a:r>
            <a:r>
              <a:rPr lang="en-US" dirty="0">
                <a:solidFill>
                  <a:schemeClr val="bg1"/>
                </a:solidFill>
              </a:rPr>
              <a:t>, </a:t>
            </a:r>
            <a:r>
              <a:rPr lang="en-US" dirty="0" err="1">
                <a:solidFill>
                  <a:schemeClr val="bg1"/>
                </a:solidFill>
              </a:rPr>
              <a:t>König</a:t>
            </a:r>
            <a:r>
              <a:rPr lang="en-US" dirty="0">
                <a:solidFill>
                  <a:schemeClr val="bg1"/>
                </a:solidFill>
              </a:rPr>
              <a:t> von </a:t>
            </a:r>
            <a:r>
              <a:rPr lang="en-US" dirty="0" err="1" smtClean="0">
                <a:solidFill>
                  <a:schemeClr val="bg1"/>
                </a:solidFill>
              </a:rPr>
              <a:t>Tramond</a:t>
            </a:r>
            <a:r>
              <a:rPr lang="en-US" dirty="0" smtClean="0">
                <a:solidFill>
                  <a:schemeClr val="bg1"/>
                </a:solidFill>
              </a:rPr>
              <a:t>, Lora</a:t>
            </a:r>
            <a:r>
              <a:rPr lang="en-US" dirty="0">
                <a:solidFill>
                  <a:schemeClr val="bg1"/>
                </a:solidFill>
              </a:rPr>
              <a:t>, seine </a:t>
            </a:r>
            <a:r>
              <a:rPr lang="en-US" dirty="0" err="1" smtClean="0">
                <a:solidFill>
                  <a:schemeClr val="bg1"/>
                </a:solidFill>
              </a:rPr>
              <a:t>Schwester</a:t>
            </a:r>
            <a:r>
              <a:rPr lang="en-US" dirty="0" smtClean="0">
                <a:solidFill>
                  <a:schemeClr val="bg1"/>
                </a:solidFill>
              </a:rPr>
              <a:t>, </a:t>
            </a:r>
            <a:r>
              <a:rPr lang="en-US" dirty="0" err="1" smtClean="0">
                <a:solidFill>
                  <a:schemeClr val="bg1"/>
                </a:solidFill>
              </a:rPr>
              <a:t>Morald</a:t>
            </a:r>
            <a:r>
              <a:rPr lang="en-US" dirty="0">
                <a:solidFill>
                  <a:schemeClr val="bg1"/>
                </a:solidFill>
              </a:rPr>
              <a:t>, </a:t>
            </a:r>
            <a:r>
              <a:rPr lang="en-US" dirty="0" err="1">
                <a:solidFill>
                  <a:schemeClr val="bg1"/>
                </a:solidFill>
              </a:rPr>
              <a:t>ihr</a:t>
            </a:r>
            <a:r>
              <a:rPr lang="en-US" dirty="0">
                <a:solidFill>
                  <a:schemeClr val="bg1"/>
                </a:solidFill>
              </a:rPr>
              <a:t> </a:t>
            </a:r>
            <a:r>
              <a:rPr lang="en-US" dirty="0" err="1" smtClean="0">
                <a:solidFill>
                  <a:schemeClr val="bg1"/>
                </a:solidFill>
              </a:rPr>
              <a:t>Geliebter</a:t>
            </a:r>
            <a:r>
              <a:rPr lang="en-US" dirty="0" smtClean="0">
                <a:solidFill>
                  <a:schemeClr val="bg1"/>
                </a:solidFill>
              </a:rPr>
              <a:t>, </a:t>
            </a:r>
            <a:r>
              <a:rPr lang="en-US" dirty="0" err="1" smtClean="0">
                <a:solidFill>
                  <a:schemeClr val="bg1"/>
                </a:solidFill>
              </a:rPr>
              <a:t>Gernot</a:t>
            </a:r>
            <a:r>
              <a:rPr lang="en-US" dirty="0">
                <a:solidFill>
                  <a:schemeClr val="bg1"/>
                </a:solidFill>
              </a:rPr>
              <a:t>, </a:t>
            </a:r>
            <a:r>
              <a:rPr lang="en-US" dirty="0" err="1">
                <a:solidFill>
                  <a:schemeClr val="bg1"/>
                </a:solidFill>
              </a:rPr>
              <a:t>im</a:t>
            </a:r>
            <a:r>
              <a:rPr lang="en-US" dirty="0">
                <a:solidFill>
                  <a:schemeClr val="bg1"/>
                </a:solidFill>
              </a:rPr>
              <a:t> </a:t>
            </a:r>
            <a:r>
              <a:rPr lang="en-US" dirty="0" err="1">
                <a:solidFill>
                  <a:schemeClr val="bg1"/>
                </a:solidFill>
              </a:rPr>
              <a:t>Dienste</a:t>
            </a:r>
            <a:r>
              <a:rPr lang="en-US" dirty="0">
                <a:solidFill>
                  <a:schemeClr val="bg1"/>
                </a:solidFill>
              </a:rPr>
              <a:t> </a:t>
            </a:r>
            <a:r>
              <a:rPr lang="en-US" dirty="0" err="1" smtClean="0">
                <a:solidFill>
                  <a:schemeClr val="bg1"/>
                </a:solidFill>
              </a:rPr>
              <a:t>Arinalds</a:t>
            </a:r>
            <a:r>
              <a:rPr lang="en-US" dirty="0" smtClean="0">
                <a:solidFill>
                  <a:schemeClr val="bg1"/>
                </a:solidFill>
              </a:rPr>
              <a:t>, </a:t>
            </a:r>
            <a:r>
              <a:rPr lang="en-US" dirty="0" err="1" smtClean="0">
                <a:solidFill>
                  <a:schemeClr val="bg1"/>
                </a:solidFill>
              </a:rPr>
              <a:t>Drolla</a:t>
            </a:r>
            <a:r>
              <a:rPr lang="en-US" dirty="0">
                <a:solidFill>
                  <a:schemeClr val="bg1"/>
                </a:solidFill>
              </a:rPr>
              <a:t>, </a:t>
            </a:r>
            <a:r>
              <a:rPr lang="en-US" dirty="0" err="1">
                <a:solidFill>
                  <a:schemeClr val="bg1"/>
                </a:solidFill>
              </a:rPr>
              <a:t>Loras</a:t>
            </a:r>
            <a:r>
              <a:rPr lang="en-US" dirty="0">
                <a:solidFill>
                  <a:schemeClr val="bg1"/>
                </a:solidFill>
              </a:rPr>
              <a:t> </a:t>
            </a:r>
            <a:r>
              <a:rPr lang="en-US" dirty="0" err="1" smtClean="0">
                <a:solidFill>
                  <a:schemeClr val="bg1"/>
                </a:solidFill>
              </a:rPr>
              <a:t>Begleiterin</a:t>
            </a:r>
            <a:r>
              <a:rPr lang="en-US" dirty="0" smtClean="0">
                <a:solidFill>
                  <a:schemeClr val="bg1"/>
                </a:solidFill>
              </a:rPr>
              <a:t>, Gunther</a:t>
            </a:r>
            <a:r>
              <a:rPr lang="en-US" dirty="0">
                <a:solidFill>
                  <a:schemeClr val="bg1"/>
                </a:solidFill>
              </a:rPr>
              <a:t>, am </a:t>
            </a:r>
            <a:r>
              <a:rPr lang="en-US" dirty="0" err="1">
                <a:solidFill>
                  <a:schemeClr val="bg1"/>
                </a:solidFill>
              </a:rPr>
              <a:t>Hofe</a:t>
            </a:r>
            <a:r>
              <a:rPr lang="en-US" dirty="0">
                <a:solidFill>
                  <a:schemeClr val="bg1"/>
                </a:solidFill>
              </a:rPr>
              <a:t> </a:t>
            </a:r>
            <a:r>
              <a:rPr lang="en-US" dirty="0" smtClean="0">
                <a:solidFill>
                  <a:schemeClr val="bg1"/>
                </a:solidFill>
              </a:rPr>
              <a:t>von, </a:t>
            </a:r>
            <a:r>
              <a:rPr lang="en-US" dirty="0" err="1" smtClean="0">
                <a:solidFill>
                  <a:schemeClr val="bg1"/>
                </a:solidFill>
              </a:rPr>
              <a:t>Tramond</a:t>
            </a:r>
            <a:r>
              <a:rPr lang="en-US" dirty="0" smtClean="0">
                <a:solidFill>
                  <a:schemeClr val="bg1"/>
                </a:solidFill>
              </a:rPr>
              <a:t>, </a:t>
            </a:r>
            <a:r>
              <a:rPr lang="en-US" dirty="0" err="1" smtClean="0">
                <a:solidFill>
                  <a:schemeClr val="bg1"/>
                </a:solidFill>
              </a:rPr>
              <a:t>Harald</a:t>
            </a:r>
            <a:r>
              <a:rPr lang="en-US" dirty="0">
                <a:solidFill>
                  <a:schemeClr val="bg1"/>
                </a:solidFill>
              </a:rPr>
              <a:t>, </a:t>
            </a:r>
            <a:r>
              <a:rPr lang="en-US" dirty="0" err="1">
                <a:solidFill>
                  <a:schemeClr val="bg1"/>
                </a:solidFill>
              </a:rPr>
              <a:t>Feldherr</a:t>
            </a:r>
            <a:r>
              <a:rPr lang="en-US" dirty="0">
                <a:solidFill>
                  <a:schemeClr val="bg1"/>
                </a:solidFill>
              </a:rPr>
              <a:t> </a:t>
            </a:r>
            <a:r>
              <a:rPr lang="en-US" dirty="0" err="1">
                <a:solidFill>
                  <a:schemeClr val="bg1"/>
                </a:solidFill>
              </a:rPr>
              <a:t>im</a:t>
            </a:r>
            <a:r>
              <a:rPr lang="en-US" dirty="0">
                <a:solidFill>
                  <a:schemeClr val="bg1"/>
                </a:solidFill>
              </a:rPr>
              <a:t> </a:t>
            </a:r>
            <a:r>
              <a:rPr lang="en-US" dirty="0" err="1">
                <a:solidFill>
                  <a:schemeClr val="bg1"/>
                </a:solidFill>
              </a:rPr>
              <a:t>Heere</a:t>
            </a:r>
            <a:r>
              <a:rPr lang="en-US" dirty="0">
                <a:solidFill>
                  <a:schemeClr val="bg1"/>
                </a:solidFill>
              </a:rPr>
              <a:t> </a:t>
            </a:r>
            <a:r>
              <a:rPr lang="en-US" dirty="0" err="1" smtClean="0">
                <a:solidFill>
                  <a:schemeClr val="bg1"/>
                </a:solidFill>
              </a:rPr>
              <a:t>Arinalds</a:t>
            </a:r>
            <a:r>
              <a:rPr lang="en-US" dirty="0" smtClean="0">
                <a:solidFill>
                  <a:schemeClr val="bg1"/>
                </a:solidFill>
              </a:rPr>
              <a:t>, Die </a:t>
            </a:r>
            <a:r>
              <a:rPr lang="en-US" dirty="0" err="1">
                <a:solidFill>
                  <a:schemeClr val="bg1"/>
                </a:solidFill>
              </a:rPr>
              <a:t>Stimme</a:t>
            </a:r>
            <a:r>
              <a:rPr lang="en-US" dirty="0">
                <a:solidFill>
                  <a:schemeClr val="bg1"/>
                </a:solidFill>
              </a:rPr>
              <a:t> des </a:t>
            </a:r>
            <a:r>
              <a:rPr lang="en-US" dirty="0" err="1">
                <a:solidFill>
                  <a:schemeClr val="bg1"/>
                </a:solidFill>
              </a:rPr>
              <a:t>Zauberers</a:t>
            </a:r>
            <a:r>
              <a:rPr lang="en-US" dirty="0">
                <a:solidFill>
                  <a:schemeClr val="bg1"/>
                </a:solidFill>
              </a:rPr>
              <a:t> </a:t>
            </a:r>
            <a:r>
              <a:rPr lang="en-US" dirty="0" err="1" smtClean="0">
                <a:solidFill>
                  <a:schemeClr val="bg1"/>
                </a:solidFill>
              </a:rPr>
              <a:t>Groma</a:t>
            </a:r>
            <a:r>
              <a:rPr lang="en-US" dirty="0" smtClean="0">
                <a:solidFill>
                  <a:schemeClr val="bg1"/>
                </a:solidFill>
              </a:rPr>
              <a:t>, Die </a:t>
            </a:r>
            <a:r>
              <a:rPr lang="en-US" dirty="0" err="1">
                <a:solidFill>
                  <a:schemeClr val="bg1"/>
                </a:solidFill>
              </a:rPr>
              <a:t>beiden</a:t>
            </a:r>
            <a:r>
              <a:rPr lang="en-US" dirty="0">
                <a:solidFill>
                  <a:schemeClr val="bg1"/>
                </a:solidFill>
              </a:rPr>
              <a:t> Kinder </a:t>
            </a:r>
            <a:r>
              <a:rPr lang="en-US" dirty="0" err="1">
                <a:solidFill>
                  <a:schemeClr val="bg1"/>
                </a:solidFill>
              </a:rPr>
              <a:t>Arindals</a:t>
            </a:r>
            <a:r>
              <a:rPr lang="en-US" dirty="0">
                <a:solidFill>
                  <a:schemeClr val="bg1"/>
                </a:solidFill>
              </a:rPr>
              <a:t> und </a:t>
            </a:r>
            <a:r>
              <a:rPr lang="en-US" dirty="0" err="1" smtClean="0">
                <a:solidFill>
                  <a:schemeClr val="bg1"/>
                </a:solidFill>
              </a:rPr>
              <a:t>Adas</a:t>
            </a:r>
            <a:r>
              <a:rPr lang="en-US" dirty="0" smtClean="0">
                <a:solidFill>
                  <a:schemeClr val="bg1"/>
                </a:solidFill>
              </a:rPr>
              <a:t>, </a:t>
            </a:r>
            <a:r>
              <a:rPr lang="en-US" dirty="0" err="1" smtClean="0">
                <a:solidFill>
                  <a:schemeClr val="bg1"/>
                </a:solidFill>
              </a:rPr>
              <a:t>Ein</a:t>
            </a:r>
            <a:r>
              <a:rPr lang="en-US" dirty="0" smtClean="0">
                <a:solidFill>
                  <a:schemeClr val="bg1"/>
                </a:solidFill>
              </a:rPr>
              <a:t> </a:t>
            </a:r>
            <a:r>
              <a:rPr lang="en-US" dirty="0" err="1" smtClean="0">
                <a:solidFill>
                  <a:schemeClr val="bg1"/>
                </a:solidFill>
              </a:rPr>
              <a:t>Bote</a:t>
            </a:r>
            <a:r>
              <a:rPr lang="en-US" dirty="0" smtClean="0">
                <a:solidFill>
                  <a:schemeClr val="bg1"/>
                </a:solidFill>
              </a:rPr>
              <a:t>, </a:t>
            </a:r>
            <a:r>
              <a:rPr lang="en-US" dirty="0" err="1" smtClean="0">
                <a:solidFill>
                  <a:schemeClr val="bg1"/>
                </a:solidFill>
              </a:rPr>
              <a:t>Chor</a:t>
            </a:r>
            <a:r>
              <a:rPr lang="en-US" dirty="0" smtClean="0">
                <a:solidFill>
                  <a:schemeClr val="bg1"/>
                </a:solidFill>
              </a:rPr>
              <a:t> </a:t>
            </a:r>
            <a:r>
              <a:rPr lang="en-US" dirty="0">
                <a:solidFill>
                  <a:schemeClr val="bg1"/>
                </a:solidFill>
              </a:rPr>
              <a:t>der </a:t>
            </a:r>
            <a:r>
              <a:rPr lang="en-US" dirty="0" err="1">
                <a:solidFill>
                  <a:schemeClr val="bg1"/>
                </a:solidFill>
              </a:rPr>
              <a:t>Feen</a:t>
            </a:r>
            <a:r>
              <a:rPr lang="en-US" dirty="0">
                <a:solidFill>
                  <a:schemeClr val="bg1"/>
                </a:solidFill>
              </a:rPr>
              <a:t>, </a:t>
            </a:r>
            <a:r>
              <a:rPr lang="en-US" dirty="0" err="1">
                <a:solidFill>
                  <a:schemeClr val="bg1"/>
                </a:solidFill>
              </a:rPr>
              <a:t>Chor</a:t>
            </a:r>
            <a:r>
              <a:rPr lang="en-US" dirty="0">
                <a:solidFill>
                  <a:schemeClr val="bg1"/>
                </a:solidFill>
              </a:rPr>
              <a:t> der </a:t>
            </a:r>
            <a:r>
              <a:rPr lang="en-US" dirty="0" err="1">
                <a:solidFill>
                  <a:schemeClr val="bg1"/>
                </a:solidFill>
              </a:rPr>
              <a:t>gefährten</a:t>
            </a:r>
            <a:r>
              <a:rPr lang="en-US" dirty="0">
                <a:solidFill>
                  <a:schemeClr val="bg1"/>
                </a:solidFill>
              </a:rPr>
              <a:t> </a:t>
            </a:r>
            <a:r>
              <a:rPr lang="en-US" dirty="0" err="1">
                <a:solidFill>
                  <a:schemeClr val="bg1"/>
                </a:solidFill>
              </a:rPr>
              <a:t>Moralds</a:t>
            </a:r>
            <a:r>
              <a:rPr lang="en-US" dirty="0">
                <a:solidFill>
                  <a:schemeClr val="bg1"/>
                </a:solidFill>
              </a:rPr>
              <a:t>, </a:t>
            </a:r>
            <a:r>
              <a:rPr lang="en-US" dirty="0" err="1">
                <a:solidFill>
                  <a:schemeClr val="bg1"/>
                </a:solidFill>
              </a:rPr>
              <a:t>Chor</a:t>
            </a:r>
            <a:r>
              <a:rPr lang="en-US" dirty="0">
                <a:solidFill>
                  <a:schemeClr val="bg1"/>
                </a:solidFill>
              </a:rPr>
              <a:t> des </a:t>
            </a:r>
            <a:r>
              <a:rPr lang="en-US" dirty="0" err="1">
                <a:solidFill>
                  <a:schemeClr val="bg1"/>
                </a:solidFill>
              </a:rPr>
              <a:t>Volkes</a:t>
            </a:r>
            <a:r>
              <a:rPr lang="en-US" dirty="0">
                <a:solidFill>
                  <a:schemeClr val="bg1"/>
                </a:solidFill>
              </a:rPr>
              <a:t>, </a:t>
            </a:r>
            <a:r>
              <a:rPr lang="en-US" dirty="0" err="1">
                <a:solidFill>
                  <a:schemeClr val="bg1"/>
                </a:solidFill>
              </a:rPr>
              <a:t>Chor</a:t>
            </a:r>
            <a:r>
              <a:rPr lang="en-US" dirty="0">
                <a:solidFill>
                  <a:schemeClr val="bg1"/>
                </a:solidFill>
              </a:rPr>
              <a:t> der </a:t>
            </a:r>
            <a:r>
              <a:rPr lang="en-US" dirty="0" smtClean="0">
                <a:solidFill>
                  <a:schemeClr val="bg1"/>
                </a:solidFill>
              </a:rPr>
              <a:t>Krieger, </a:t>
            </a:r>
            <a:r>
              <a:rPr lang="en-US" dirty="0" err="1" smtClean="0">
                <a:solidFill>
                  <a:schemeClr val="bg1"/>
                </a:solidFill>
              </a:rPr>
              <a:t>Chor</a:t>
            </a:r>
            <a:r>
              <a:rPr lang="en-US" dirty="0" smtClean="0">
                <a:solidFill>
                  <a:schemeClr val="bg1"/>
                </a:solidFill>
              </a:rPr>
              <a:t> </a:t>
            </a:r>
            <a:r>
              <a:rPr lang="en-US" dirty="0">
                <a:solidFill>
                  <a:schemeClr val="bg1"/>
                </a:solidFill>
              </a:rPr>
              <a:t>der </a:t>
            </a:r>
            <a:r>
              <a:rPr lang="en-US" dirty="0" err="1">
                <a:solidFill>
                  <a:schemeClr val="bg1"/>
                </a:solidFill>
              </a:rPr>
              <a:t>Erdgeister</a:t>
            </a:r>
            <a:r>
              <a:rPr lang="en-US" dirty="0">
                <a:solidFill>
                  <a:schemeClr val="bg1"/>
                </a:solidFill>
              </a:rPr>
              <a:t>, </a:t>
            </a:r>
            <a:r>
              <a:rPr lang="en-US" dirty="0" err="1">
                <a:solidFill>
                  <a:schemeClr val="bg1"/>
                </a:solidFill>
              </a:rPr>
              <a:t>Chor</a:t>
            </a:r>
            <a:r>
              <a:rPr lang="en-US" dirty="0">
                <a:solidFill>
                  <a:schemeClr val="bg1"/>
                </a:solidFill>
              </a:rPr>
              <a:t> der </a:t>
            </a:r>
            <a:r>
              <a:rPr lang="en-US" dirty="0" err="1">
                <a:solidFill>
                  <a:schemeClr val="bg1"/>
                </a:solidFill>
              </a:rPr>
              <a:t>ehernen</a:t>
            </a:r>
            <a:r>
              <a:rPr lang="en-US" dirty="0">
                <a:solidFill>
                  <a:schemeClr val="bg1"/>
                </a:solidFill>
              </a:rPr>
              <a:t> </a:t>
            </a:r>
            <a:r>
              <a:rPr lang="en-US" dirty="0" err="1">
                <a:solidFill>
                  <a:schemeClr val="bg1"/>
                </a:solidFill>
              </a:rPr>
              <a:t>Männer</a:t>
            </a:r>
            <a:r>
              <a:rPr lang="en-US" dirty="0">
                <a:solidFill>
                  <a:schemeClr val="bg1"/>
                </a:solidFill>
              </a:rPr>
              <a:t>, </a:t>
            </a:r>
            <a:r>
              <a:rPr lang="en-US" dirty="0" err="1">
                <a:solidFill>
                  <a:schemeClr val="bg1"/>
                </a:solidFill>
              </a:rPr>
              <a:t>Chor</a:t>
            </a:r>
            <a:r>
              <a:rPr lang="en-US" dirty="0">
                <a:solidFill>
                  <a:schemeClr val="bg1"/>
                </a:solidFill>
              </a:rPr>
              <a:t> der </a:t>
            </a:r>
            <a:r>
              <a:rPr lang="en-US" dirty="0" err="1">
                <a:solidFill>
                  <a:schemeClr val="bg1"/>
                </a:solidFill>
              </a:rPr>
              <a:t>unsichtbaren</a:t>
            </a:r>
            <a:r>
              <a:rPr lang="en-US" dirty="0">
                <a:solidFill>
                  <a:schemeClr val="bg1"/>
                </a:solidFill>
              </a:rPr>
              <a:t> </a:t>
            </a:r>
            <a:r>
              <a:rPr lang="en-US" dirty="0" err="1" smtClean="0">
                <a:solidFill>
                  <a:schemeClr val="bg1"/>
                </a:solidFill>
              </a:rPr>
              <a:t>Geister</a:t>
            </a:r>
            <a:r>
              <a:rPr lang="en-US" dirty="0" smtClean="0">
                <a:solidFill>
                  <a:schemeClr val="bg1"/>
                </a:solidFill>
              </a:rPr>
              <a:t>, </a:t>
            </a:r>
            <a:r>
              <a:rPr lang="en-US" dirty="0" err="1" smtClean="0">
                <a:solidFill>
                  <a:schemeClr val="bg1"/>
                </a:solidFill>
              </a:rPr>
              <a:t>Gromas</a:t>
            </a:r>
            <a:endParaRPr lang="en-US" dirty="0">
              <a:solidFill>
                <a:schemeClr val="bg1"/>
              </a:solidFill>
            </a:endParaRPr>
          </a:p>
          <a:p>
            <a:r>
              <a:rPr lang="en-US" dirty="0">
                <a:solidFill>
                  <a:schemeClr val="bg1"/>
                </a:solidFill>
              </a:rPr>
              <a:t>Location:</a:t>
            </a:r>
          </a:p>
          <a:p>
            <a:r>
              <a:rPr lang="en-US" dirty="0" smtClean="0">
                <a:solidFill>
                  <a:schemeClr val="bg1"/>
                </a:solidFill>
              </a:rPr>
              <a:t>	No </a:t>
            </a:r>
            <a:r>
              <a:rPr lang="en-US" dirty="0">
                <a:solidFill>
                  <a:schemeClr val="bg1"/>
                </a:solidFill>
              </a:rPr>
              <a:t>specific time and place</a:t>
            </a:r>
          </a:p>
          <a:p>
            <a:r>
              <a:rPr lang="en-US" dirty="0" smtClean="0">
                <a:solidFill>
                  <a:schemeClr val="bg1"/>
                </a:solidFill>
              </a:rPr>
              <a:t>Link to Act 1 http://</a:t>
            </a:r>
            <a:r>
              <a:rPr lang="en-US" dirty="0">
                <a:solidFill>
                  <a:schemeClr val="bg1"/>
                </a:solidFill>
              </a:rPr>
              <a:t>www.youtube.com/watch?v=yHceTeWWbCM</a:t>
            </a:r>
          </a:p>
        </p:txBody>
      </p:sp>
    </p:spTree>
    <p:extLst>
      <p:ext uri="{BB962C8B-B14F-4D97-AF65-F5344CB8AC3E}">
        <p14:creationId xmlns:p14="http://schemas.microsoft.com/office/powerpoint/2010/main" val="41852764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72837" y="1939636"/>
            <a:ext cx="7245927" cy="4410364"/>
          </a:xfrm>
        </p:spPr>
        <p:txBody>
          <a:bodyPr>
            <a:normAutofit fontScale="92500" lnSpcReduction="20000"/>
          </a:bodyPr>
          <a:lstStyle/>
          <a:p>
            <a:pPr marL="457200" indent="-457200" algn="just">
              <a:buFont typeface="Wingdings" pitchFamily="2" charset="2"/>
              <a:buChar char="q"/>
            </a:pPr>
            <a:r>
              <a:rPr lang="en-US" dirty="0">
                <a:solidFill>
                  <a:schemeClr val="bg1"/>
                </a:solidFill>
                <a:latin typeface="Times New Roman" pitchFamily="18" charset="0"/>
                <a:cs typeface="Times New Roman" pitchFamily="18" charset="0"/>
              </a:rPr>
              <a:t>Wagner regarded himself as "the most German of men” and "the German spirit"</a:t>
            </a:r>
          </a:p>
          <a:p>
            <a:pPr marL="457200" indent="-457200" algn="just">
              <a:buFont typeface="Wingdings" pitchFamily="2" charset="2"/>
              <a:buChar char="q"/>
            </a:pPr>
            <a:r>
              <a:rPr lang="en-US" dirty="0">
                <a:solidFill>
                  <a:schemeClr val="bg1"/>
                </a:solidFill>
                <a:latin typeface="Times New Roman" pitchFamily="18" charset="0"/>
                <a:cs typeface="Times New Roman" pitchFamily="18" charset="0"/>
              </a:rPr>
              <a:t>He composed 13 operas and numerous other compositions</a:t>
            </a:r>
          </a:p>
          <a:p>
            <a:pPr marL="457200" indent="-457200" algn="just">
              <a:buFont typeface="Wingdings" pitchFamily="2" charset="2"/>
              <a:buChar char="q"/>
            </a:pPr>
            <a:r>
              <a:rPr lang="en-US" dirty="0">
                <a:solidFill>
                  <a:schemeClr val="bg1"/>
                </a:solidFill>
                <a:latin typeface="Times New Roman" pitchFamily="18" charset="0"/>
                <a:cs typeface="Times New Roman" pitchFamily="18" charset="0"/>
              </a:rPr>
              <a:t>He has been classified as an anarchist, a socialist, a proto-fascist, a nationalist, a vegetarian and an anti-Semite.</a:t>
            </a:r>
          </a:p>
          <a:p>
            <a:pPr marL="457200" indent="-457200" algn="just">
              <a:buFont typeface="Wingdings" pitchFamily="2" charset="2"/>
              <a:buChar char="q"/>
            </a:pPr>
            <a:r>
              <a:rPr lang="en-US" dirty="0">
                <a:solidFill>
                  <a:schemeClr val="bg1"/>
                </a:solidFill>
                <a:latin typeface="Times New Roman" pitchFamily="18" charset="0"/>
                <a:cs typeface="Times New Roman" pitchFamily="18" charset="0"/>
              </a:rPr>
              <a:t>His name appeared in connection with almost all major trends in German history of the 19th and 20th centuries!</a:t>
            </a:r>
          </a:p>
          <a:p>
            <a:pPr marL="457200" indent="-457200" algn="just">
              <a:buFont typeface="Wingdings" pitchFamily="2" charset="2"/>
              <a:buChar char="q"/>
            </a:pPr>
            <a:r>
              <a:rPr lang="en-US" dirty="0">
                <a:solidFill>
                  <a:schemeClr val="bg1"/>
                </a:solidFill>
                <a:latin typeface="Times New Roman" pitchFamily="18" charset="0"/>
                <a:cs typeface="Times New Roman" pitchFamily="18" charset="0"/>
              </a:rPr>
              <a:t>He wrote books and articles and around 10,000 letters</a:t>
            </a:r>
          </a:p>
          <a:p>
            <a:endParaRPr lang="en-US" dirty="0"/>
          </a:p>
        </p:txBody>
      </p:sp>
      <p:sp>
        <p:nvSpPr>
          <p:cNvPr id="9" name="TextBox 8"/>
          <p:cNvSpPr txBox="1"/>
          <p:nvPr/>
        </p:nvSpPr>
        <p:spPr>
          <a:xfrm>
            <a:off x="1343891" y="651164"/>
            <a:ext cx="6428509" cy="830997"/>
          </a:xfrm>
          <a:prstGeom prst="rect">
            <a:avLst/>
          </a:prstGeom>
          <a:noFill/>
        </p:spPr>
        <p:txBody>
          <a:bodyPr wrap="square" rtlCol="0">
            <a:spAutoFit/>
          </a:bodyPr>
          <a:lstStyle/>
          <a:p>
            <a:pPr algn="ctr"/>
            <a:r>
              <a:rPr lang="en-US" sz="4800" b="1" dirty="0" smtClean="0">
                <a:ln w="6350">
                  <a:noFill/>
                </a:ln>
                <a:solidFill>
                  <a:srgbClr val="CEB966">
                    <a:tint val="90000"/>
                    <a:satMod val="120000"/>
                  </a:srgbClr>
                </a:solidFill>
                <a:effectLst>
                  <a:outerShdw blurRad="114300" dist="101600" dir="2700000" algn="tl" rotWithShape="0">
                    <a:srgbClr val="000000">
                      <a:alpha val="40000"/>
                    </a:srgbClr>
                  </a:outerShdw>
                </a:effectLst>
                <a:latin typeface="Lucida Sans"/>
                <a:ea typeface="+mj-ea"/>
                <a:cs typeface="+mj-cs"/>
              </a:rPr>
              <a:t>Besides Opera</a:t>
            </a:r>
            <a:endParaRPr lang="en-US" dirty="0">
              <a:solidFill>
                <a:schemeClr val="accent1">
                  <a:lumMod val="60000"/>
                  <a:lumOff val="40000"/>
                </a:schemeClr>
              </a:solidFill>
            </a:endParaRPr>
          </a:p>
        </p:txBody>
      </p:sp>
    </p:spTree>
    <p:extLst>
      <p:ext uri="{BB962C8B-B14F-4D97-AF65-F5344CB8AC3E}">
        <p14:creationId xmlns:p14="http://schemas.microsoft.com/office/powerpoint/2010/main" val="40372670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249</TotalTime>
  <Words>707</Words>
  <Application>Microsoft Office PowerPoint</Application>
  <PresentationFormat>On-screen Show (4:3)</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Wilhelm Richard Wagner</vt:lpstr>
      <vt:lpstr>Wilhelm Richard Wagner</vt:lpstr>
      <vt:lpstr>Education</vt:lpstr>
      <vt:lpstr>Composer</vt:lpstr>
      <vt:lpstr>Composer</vt:lpstr>
      <vt:lpstr>Composer</vt:lpstr>
      <vt:lpstr>Compositions</vt:lpstr>
      <vt:lpstr>First Opera</vt:lpstr>
      <vt:lpstr>PowerPoint Presentation</vt:lpstr>
      <vt:lpstr>References</vt:lpstr>
    </vt:vector>
  </TitlesOfParts>
  <Company>University of Utah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Leonard Bernstein</dc:title>
  <dc:creator>Leslie Henrie</dc:creator>
  <cp:lastModifiedBy>Sisco</cp:lastModifiedBy>
  <cp:revision>22</cp:revision>
  <dcterms:created xsi:type="dcterms:W3CDTF">2012-11-21T05:36:32Z</dcterms:created>
  <dcterms:modified xsi:type="dcterms:W3CDTF">2012-12-12T03:15:55Z</dcterms:modified>
</cp:coreProperties>
</file>